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8" r:id="rId4"/>
    <p:sldId id="261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376C-9F65-4A16-A56B-A7139BB3BD3C}" type="datetimeFigureOut">
              <a:rPr lang="nb-NO" smtClean="0"/>
              <a:t>27.07.2011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4437-AABF-4583-B626-83AEDB908F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376C-9F65-4A16-A56B-A7139BB3BD3C}" type="datetimeFigureOut">
              <a:rPr lang="nb-NO" smtClean="0"/>
              <a:t>27.07.2011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4437-AABF-4583-B626-83AEDB908F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376C-9F65-4A16-A56B-A7139BB3BD3C}" type="datetimeFigureOut">
              <a:rPr lang="nb-NO" smtClean="0"/>
              <a:t>27.07.2011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4437-AABF-4583-B626-83AEDB908F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376C-9F65-4A16-A56B-A7139BB3BD3C}" type="datetimeFigureOut">
              <a:rPr lang="nb-NO" smtClean="0"/>
              <a:t>27.07.2011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4437-AABF-4583-B626-83AEDB908F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376C-9F65-4A16-A56B-A7139BB3BD3C}" type="datetimeFigureOut">
              <a:rPr lang="nb-NO" smtClean="0"/>
              <a:t>27.07.2011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4437-AABF-4583-B626-83AEDB908F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376C-9F65-4A16-A56B-A7139BB3BD3C}" type="datetimeFigureOut">
              <a:rPr lang="nb-NO" smtClean="0"/>
              <a:t>27.07.2011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4437-AABF-4583-B626-83AEDB908F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376C-9F65-4A16-A56B-A7139BB3BD3C}" type="datetimeFigureOut">
              <a:rPr lang="nb-NO" smtClean="0"/>
              <a:t>27.07.2011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4437-AABF-4583-B626-83AEDB908F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376C-9F65-4A16-A56B-A7139BB3BD3C}" type="datetimeFigureOut">
              <a:rPr lang="nb-NO" smtClean="0"/>
              <a:t>27.07.2011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4437-AABF-4583-B626-83AEDB908F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376C-9F65-4A16-A56B-A7139BB3BD3C}" type="datetimeFigureOut">
              <a:rPr lang="nb-NO" smtClean="0"/>
              <a:t>27.07.2011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4437-AABF-4583-B626-83AEDB908F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376C-9F65-4A16-A56B-A7139BB3BD3C}" type="datetimeFigureOut">
              <a:rPr lang="nb-NO" smtClean="0"/>
              <a:t>27.07.2011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4437-AABF-4583-B626-83AEDB908F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376C-9F65-4A16-A56B-A7139BB3BD3C}" type="datetimeFigureOut">
              <a:rPr lang="nb-NO" smtClean="0"/>
              <a:t>27.07.2011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4437-AABF-4583-B626-83AEDB908F1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5376C-9F65-4A16-A56B-A7139BB3BD3C}" type="datetimeFigureOut">
              <a:rPr lang="nb-NO" smtClean="0"/>
              <a:t>27.07.2011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44437-AABF-4583-B626-83AEDB908F1D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rbrukerombudet.no/asset/863/1/863_1.pdf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40" y="274638"/>
            <a:ext cx="5857916" cy="368280"/>
          </a:xfrm>
        </p:spPr>
        <p:txBody>
          <a:bodyPr>
            <a:noAutofit/>
          </a:bodyPr>
          <a:lstStyle/>
          <a:p>
            <a:r>
              <a:rPr lang="nb-NO" sz="3200" dirty="0" smtClean="0"/>
              <a:t>Kaizers billett.</a:t>
            </a:r>
            <a:r>
              <a:rPr lang="nb-NO" sz="1800" dirty="0" smtClean="0"/>
              <a:t>Bestillingstrinnene steg for steg</a:t>
            </a:r>
            <a:endParaRPr lang="nb-NO" sz="3200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" y="1899204"/>
            <a:ext cx="4038600" cy="3927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Callout 2 (Accent Bar) 7"/>
          <p:cNvSpPr/>
          <p:nvPr/>
        </p:nvSpPr>
        <p:spPr>
          <a:xfrm>
            <a:off x="5286380" y="2000240"/>
            <a:ext cx="2428892" cy="785818"/>
          </a:xfrm>
          <a:prstGeom prst="accent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Her fremheves det at priser er eks gebyr</a:t>
            </a:r>
            <a:endParaRPr lang="nb-NO" dirty="0"/>
          </a:p>
        </p:txBody>
      </p:sp>
      <p:sp>
        <p:nvSpPr>
          <p:cNvPr id="9" name="Line Callout 2 (Accent Bar) 8"/>
          <p:cNvSpPr/>
          <p:nvPr/>
        </p:nvSpPr>
        <p:spPr>
          <a:xfrm>
            <a:off x="5357818" y="3714752"/>
            <a:ext cx="3143272" cy="150019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7419"/>
              <a:gd name="adj6" fmla="val -1079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 smtClean="0"/>
              <a:t>Her opplyser vi om prisen på selve arrangementet. Dette regnes ikke som </a:t>
            </a:r>
            <a:r>
              <a:rPr lang="nb-NO" sz="1400" dirty="0" smtClean="0"/>
              <a:t>fremhevelse av pris,</a:t>
            </a:r>
            <a:r>
              <a:rPr lang="nb-NO" sz="1400" dirty="0" smtClean="0"/>
              <a:t> og vil da heller ikke kreve fullstendig pris for alle eventualiteter av mulige gebyrer. Dette er første ledd i bestillingsprosess.</a:t>
            </a:r>
            <a:endParaRPr lang="nb-NO" sz="1400" dirty="0"/>
          </a:p>
        </p:txBody>
      </p:sp>
      <p:sp>
        <p:nvSpPr>
          <p:cNvPr id="10" name="Line Callout 2 (Accent Bar) 9"/>
          <p:cNvSpPr/>
          <p:nvPr/>
        </p:nvSpPr>
        <p:spPr>
          <a:xfrm>
            <a:off x="5286380" y="5429264"/>
            <a:ext cx="2428892" cy="78581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4932"/>
              <a:gd name="adj6" fmla="val -1156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smtClean="0"/>
              <a:t>Her ser på om vi bør legge inn en setning om at gebyr, frakt m.m kan pååbeløpe</a:t>
            </a:r>
            <a:endParaRPr lang="nb-NO" sz="1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0"/>
            <a:ext cx="2619377" cy="1726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Line Callout 2 (Accent Bar) 12"/>
          <p:cNvSpPr/>
          <p:nvPr/>
        </p:nvSpPr>
        <p:spPr>
          <a:xfrm>
            <a:off x="5286380" y="857232"/>
            <a:ext cx="2428892" cy="78581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953"/>
              <a:gd name="adj6" fmla="val -894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Ved internpromo er ikke pris oppgitt</a:t>
            </a:r>
            <a:endParaRPr lang="nb-N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" y="1765633"/>
            <a:ext cx="4038600" cy="4195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48200" y="1819149"/>
            <a:ext cx="4038600" cy="4088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Callout 2 (Accent Bar) 9"/>
          <p:cNvSpPr/>
          <p:nvPr/>
        </p:nvSpPr>
        <p:spPr>
          <a:xfrm>
            <a:off x="2143108" y="428604"/>
            <a:ext cx="2428892" cy="78581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95422"/>
              <a:gd name="adj6" fmla="val -167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Pris inkl gebyr</a:t>
            </a:r>
            <a:endParaRPr lang="nb-NO" dirty="0"/>
          </a:p>
        </p:txBody>
      </p:sp>
      <p:sp>
        <p:nvSpPr>
          <p:cNvPr id="11" name="Line Callout 2 (Accent Bar) 10"/>
          <p:cNvSpPr/>
          <p:nvPr/>
        </p:nvSpPr>
        <p:spPr>
          <a:xfrm>
            <a:off x="2714612" y="3286124"/>
            <a:ext cx="1714512" cy="500066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17879"/>
              <a:gd name="adj6" fmla="val -390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smtClean="0"/>
              <a:t>Opplyser om at gebyr er lagt til</a:t>
            </a:r>
            <a:endParaRPr lang="nb-NO" sz="1200" dirty="0"/>
          </a:p>
        </p:txBody>
      </p:sp>
      <p:sp>
        <p:nvSpPr>
          <p:cNvPr id="12" name="Line Callout 2 (Accent Bar) 11"/>
          <p:cNvSpPr/>
          <p:nvPr/>
        </p:nvSpPr>
        <p:spPr>
          <a:xfrm>
            <a:off x="2714612" y="2500306"/>
            <a:ext cx="1714512" cy="500066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7403"/>
              <a:gd name="adj6" fmla="val -374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smtClean="0"/>
              <a:t>Mulighet til å se detaljer vedr ordre. </a:t>
            </a:r>
            <a:endParaRPr lang="nb-NO" sz="1200" dirty="0"/>
          </a:p>
        </p:txBody>
      </p:sp>
      <p:sp>
        <p:nvSpPr>
          <p:cNvPr id="13" name="Line Callout 2 (Accent Bar) 12"/>
          <p:cNvSpPr/>
          <p:nvPr/>
        </p:nvSpPr>
        <p:spPr>
          <a:xfrm>
            <a:off x="6858016" y="2571744"/>
            <a:ext cx="1714512" cy="1000132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2641"/>
              <a:gd name="adj6" fmla="val -567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smtClean="0"/>
              <a:t>I detaljene er gebyrene skilt tydelig ut fra selve billettprisen</a:t>
            </a:r>
            <a:endParaRPr lang="nb-NO" sz="1200" dirty="0"/>
          </a:p>
        </p:txBody>
      </p:sp>
      <p:sp>
        <p:nvSpPr>
          <p:cNvPr id="14" name="Line Callout 2 (Accent Bar) 13"/>
          <p:cNvSpPr/>
          <p:nvPr/>
        </p:nvSpPr>
        <p:spPr>
          <a:xfrm>
            <a:off x="2714612" y="6000768"/>
            <a:ext cx="1714512" cy="71438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7784"/>
              <a:gd name="adj6" fmla="val -578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smtClean="0"/>
              <a:t>Servicegebyret er uavhengig av leveringsmåte, men total gebyrkost er ikke</a:t>
            </a:r>
            <a:endParaRPr lang="nb-NO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642918"/>
            <a:ext cx="3114286" cy="3676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43438" y="642918"/>
            <a:ext cx="3133334" cy="42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71472" y="4357694"/>
            <a:ext cx="2986089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Callout 2 (Accent Bar) 7"/>
          <p:cNvSpPr/>
          <p:nvPr/>
        </p:nvSpPr>
        <p:spPr>
          <a:xfrm>
            <a:off x="4786314" y="5072074"/>
            <a:ext cx="2786082" cy="150019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2332"/>
              <a:gd name="adj6" fmla="val -275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smtClean="0"/>
              <a:t>Ved valg av Posten som leveringsmåte fremkommer kostnadene for dette tydelig gjennom hele bestillingsprossessen.</a:t>
            </a:r>
          </a:p>
          <a:p>
            <a:pPr algn="ctr"/>
            <a:r>
              <a:rPr lang="nb-NO" sz="1200" dirty="0" smtClean="0"/>
              <a:t>Det samme gjelder totalprisen – og du kan når som helst se detaljer vedrørende din ordre.</a:t>
            </a:r>
            <a:endParaRPr lang="nb-NO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2800" b="1" dirty="0" smtClean="0">
                <a:hlinkClick r:id="rId2"/>
              </a:rPr>
              <a:t>FORBRUKEROMBUDETS RETNINGSLINJER FOR MARKEDSFØRING OG HANDEL PÅ INTERNETT</a:t>
            </a:r>
            <a:r>
              <a:rPr lang="nb-NO" sz="2800" b="1" dirty="0" smtClean="0"/>
              <a:t> </a:t>
            </a:r>
            <a:endParaRPr lang="nb-NO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nb-NO" dirty="0"/>
              <a:t> </a:t>
            </a:r>
            <a:r>
              <a:rPr lang="nb-NO" b="1" dirty="0" smtClean="0"/>
              <a:t>3</a:t>
            </a:r>
            <a:r>
              <a:rPr lang="nb-NO" b="1" dirty="0"/>
              <a:t>. </a:t>
            </a:r>
            <a:r>
              <a:rPr lang="nb-NO" b="1" dirty="0" smtClean="0"/>
              <a:t>Priser</a:t>
            </a:r>
            <a:endParaRPr lang="nb-NO" dirty="0"/>
          </a:p>
          <a:p>
            <a:r>
              <a:rPr lang="nb-NO" dirty="0"/>
              <a:t>Prisene, som er oppgitt i nettbutikken, inkluderer merverdiavgift.</a:t>
            </a:r>
          </a:p>
          <a:p>
            <a:r>
              <a:rPr lang="nb-NO" dirty="0"/>
              <a:t>Opplysninger om de totale kostnadene kjøperen skal betale, inklusive alle </a:t>
            </a:r>
            <a:r>
              <a:rPr lang="nb-NO" dirty="0" smtClean="0"/>
              <a:t>avgifter (merverdiavgift</a:t>
            </a:r>
            <a:r>
              <a:rPr lang="nb-NO" dirty="0"/>
              <a:t>, toll, og lignende) og leveringskostnader (frakt, porto, </a:t>
            </a:r>
            <a:r>
              <a:rPr lang="nb-NO" dirty="0" smtClean="0"/>
              <a:t>fakturagebyr, emballasje </a:t>
            </a:r>
            <a:r>
              <a:rPr lang="nb-NO" dirty="0"/>
              <a:t>med videre) samt spesifisering av de enkelte elementene i totalprisen, gis </a:t>
            </a:r>
            <a:r>
              <a:rPr lang="nb-NO" dirty="0" smtClean="0"/>
              <a:t>i bestillingsløsningen </a:t>
            </a:r>
            <a:r>
              <a:rPr lang="nb-NO" dirty="0"/>
              <a:t>før bestilling er foretatt. (Vareleveranser til Svalbard eller Jan Mayen </a:t>
            </a:r>
            <a:r>
              <a:rPr lang="nb-NO" dirty="0" smtClean="0"/>
              <a:t>skal selges </a:t>
            </a:r>
            <a:r>
              <a:rPr lang="nb-NO" dirty="0"/>
              <a:t>uten tillegg av merverdiavgift.1)</a:t>
            </a:r>
          </a:p>
          <a:p>
            <a:r>
              <a:rPr lang="nb-NO" dirty="0" smtClean="0">
                <a:hlinkClick r:id="rId2"/>
              </a:rPr>
              <a:t>Klikk her</a:t>
            </a:r>
            <a:r>
              <a:rPr lang="nb-NO" dirty="0" smtClean="0"/>
              <a:t> for å lese hele veiledningen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anchor="ctr">
            <a:normAutofit fontScale="62500" lnSpcReduction="20000"/>
          </a:bodyPr>
          <a:lstStyle/>
          <a:p>
            <a:pPr algn="ctr">
              <a:buNone/>
            </a:pPr>
            <a:r>
              <a:rPr lang="nb-NO" i="1" dirty="0" smtClean="0"/>
              <a:t>I følge denne veilledningen anses det at vår løsning tilfredstiller kravene satt av forbrukerombudet. </a:t>
            </a:r>
            <a:endParaRPr lang="nb-NO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170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Kaizers billett.Bestillingstrinnene steg for steg</vt:lpstr>
      <vt:lpstr>Slide 2</vt:lpstr>
      <vt:lpstr>Slide 3</vt:lpstr>
      <vt:lpstr>FORBRUKEROMBUDETS RETNINGSLINJER FOR MARKEDSFØRING OG HANDEL PÅ INTERNETT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tormod olsen</dc:creator>
  <cp:lastModifiedBy>tormod olsen</cp:lastModifiedBy>
  <cp:revision>9</cp:revision>
  <dcterms:created xsi:type="dcterms:W3CDTF">2011-07-27T08:35:34Z</dcterms:created>
  <dcterms:modified xsi:type="dcterms:W3CDTF">2011-07-27T09:27:50Z</dcterms:modified>
</cp:coreProperties>
</file>